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9C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43" autoAdjust="0"/>
  </p:normalViewPr>
  <p:slideViewPr>
    <p:cSldViewPr snapToGrid="0" snapToObjects="1">
      <p:cViewPr varScale="1">
        <p:scale>
          <a:sx n="58" d="100"/>
          <a:sy n="58" d="100"/>
        </p:scale>
        <p:origin x="75" y="5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rPr dirty="0">
                <a:solidFill>
                  <a:srgbClr val="B79C69"/>
                </a:solidFill>
              </a:rPr>
              <a:t>MONO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AI FASHION STORE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900" y="1128268"/>
            <a:ext cx="7315200" cy="1943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5200" b="1">
                <a:solidFill>
                  <a:srgbClr val="000000"/>
                </a:solidFill>
                <a:latin typeface="Helvetica Neue"/>
              </a:defRPr>
            </a:pPr>
            <a:r>
              <a:rPr lang="fr-FR" sz="5200" b="1" dirty="0"/>
              <a:t>AI-</a:t>
            </a:r>
            <a:r>
              <a:rPr lang="fr-FR" sz="5200" b="1" dirty="0" err="1"/>
              <a:t>Powered</a:t>
            </a:r>
            <a:r>
              <a:rPr lang="fr-FR" sz="5200" b="1" dirty="0"/>
              <a:t> Fashion E-Commerce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2896616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2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with AI Virtual Try-On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931920"/>
            <a:ext cx="2286000" cy="381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420624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787878"/>
                </a:solidFill>
                <a:latin typeface="Helvetica Neue"/>
              </a:defRPr>
            </a:pPr>
            <a:r>
              <a:rPr dirty="0" err="1"/>
              <a:t>Projet</a:t>
            </a:r>
            <a:r>
              <a:rPr dirty="0"/>
              <a:t> de Fin </a:t>
            </a:r>
            <a:r>
              <a:rPr dirty="0" err="1"/>
              <a:t>d'Études</a:t>
            </a:r>
            <a:r>
              <a:rPr dirty="0"/>
              <a:t> — </a:t>
            </a:r>
            <a:r>
              <a:rPr dirty="0" err="1"/>
              <a:t>Licence</a:t>
            </a:r>
            <a:r>
              <a:rPr dirty="0"/>
              <a:t> </a:t>
            </a:r>
            <a:r>
              <a:rPr dirty="0" err="1"/>
              <a:t>Professionnelle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731520" y="452628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787878"/>
                </a:solidFill>
                <a:latin typeface="Helvetica Neue"/>
              </a:defRPr>
            </a:pPr>
            <a:r>
              <a:t>Développement Web et Mobile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0" y="2011680"/>
            <a:ext cx="3657600" cy="411480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20" y="228600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RÉALISÉ PAR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260604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Helvetica Neue"/>
              </a:defRPr>
            </a:pPr>
            <a:r>
              <a:t>Saad Bouhamou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3200400"/>
            <a:ext cx="3108960" cy="635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20" y="338328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ENCADRANT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365760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E1E1E"/>
                </a:solidFill>
                <a:latin typeface="Helvetica Neue"/>
              </a:defRPr>
            </a:pPr>
            <a:r>
              <a:t>Yassine Rayri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0" y="411480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PRÉSIDENT DU JURY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0" y="43891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E1E1E"/>
                </a:solidFill>
                <a:latin typeface="Helvetica Neue"/>
              </a:defRPr>
            </a:pPr>
            <a:r>
              <a:t>Nassim Kharmoum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0" y="484632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EXAMINATEUR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20" y="512064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E1E1E"/>
                </a:solidFill>
                <a:latin typeface="Helvetica Neue"/>
              </a:defRPr>
            </a:pPr>
            <a:r>
              <a:t>Kamal Najem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46720" y="5623560"/>
            <a:ext cx="3108960" cy="635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46720" y="576072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ISMAGI — 2025-2026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839712"/>
            <a:ext cx="12191695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rPr dirty="0"/>
              <a:t>MONO — AI Fashion Store</a:t>
            </a:r>
          </a:p>
        </p:txBody>
      </p:sp>
      <p:pic>
        <p:nvPicPr>
          <p:cNvPr id="27" name="Image 26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CA3E1A36-B8CA-C765-C98A-C1B11D6FF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005" y="5074920"/>
            <a:ext cx="4268814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10312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Plan de </a:t>
            </a:r>
            <a:r>
              <a:rPr dirty="0" err="1"/>
              <a:t>Présentation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548640" y="1302766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44219" y="1443609"/>
            <a:ext cx="411480" cy="41148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744219" y="150876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Helvetica Neue"/>
              </a:defRPr>
            </a:pPr>
            <a:r>
              <a:rPr dirty="0"/>
              <a:t>01</a:t>
            </a:r>
          </a:p>
        </p:txBody>
      </p:sp>
      <p:sp>
        <p:nvSpPr>
          <p:cNvPr id="8" name="Rectangle 7"/>
          <p:cNvSpPr/>
          <p:nvPr/>
        </p:nvSpPr>
        <p:spPr>
          <a:xfrm>
            <a:off x="937285" y="1869948"/>
            <a:ext cx="12700" cy="246888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87297" y="1463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rPr dirty="0" err="1"/>
              <a:t>Contexte</a:t>
            </a:r>
            <a:r>
              <a:rPr dirty="0"/>
              <a:t> &amp; </a:t>
            </a:r>
            <a:r>
              <a:rPr dirty="0" err="1"/>
              <a:t>Problématique</a:t>
            </a:r>
            <a:endParaRPr dirty="0"/>
          </a:p>
        </p:txBody>
      </p:sp>
      <p:sp>
        <p:nvSpPr>
          <p:cNvPr id="11" name="Oval 10"/>
          <p:cNvSpPr/>
          <p:nvPr/>
        </p:nvSpPr>
        <p:spPr>
          <a:xfrm>
            <a:off x="731520" y="2057400"/>
            <a:ext cx="411480" cy="41148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129409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Helvetica Neue"/>
              </a:defRPr>
            </a:pPr>
            <a:r>
              <a:rPr dirty="0"/>
              <a:t>02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62711" y="2504313"/>
            <a:ext cx="12700" cy="246888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22467" y="2071505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rPr dirty="0" err="1"/>
              <a:t>Objectifs</a:t>
            </a:r>
            <a:endParaRPr dirty="0"/>
          </a:p>
        </p:txBody>
      </p:sp>
      <p:sp>
        <p:nvSpPr>
          <p:cNvPr id="16" name="Oval 15"/>
          <p:cNvSpPr/>
          <p:nvPr/>
        </p:nvSpPr>
        <p:spPr>
          <a:xfrm>
            <a:off x="744219" y="2769923"/>
            <a:ext cx="411480" cy="41148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4219" y="2813224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Helvetica Neue"/>
              </a:defRPr>
            </a:pPr>
            <a:r>
              <a:rPr dirty="0"/>
              <a:t>03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37259" y="3181403"/>
            <a:ext cx="12700" cy="246888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92613" y="2769923"/>
            <a:ext cx="3657600" cy="366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rPr lang="fr-FR" sz="1600" b="1" dirty="0"/>
              <a:t>Architecture Générale</a:t>
            </a:r>
            <a:endParaRPr dirty="0"/>
          </a:p>
        </p:txBody>
      </p:sp>
      <p:sp>
        <p:nvSpPr>
          <p:cNvPr id="21" name="Oval 20"/>
          <p:cNvSpPr/>
          <p:nvPr/>
        </p:nvSpPr>
        <p:spPr>
          <a:xfrm>
            <a:off x="731520" y="3437573"/>
            <a:ext cx="411480" cy="4114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2" name="TextBox 21"/>
          <p:cNvSpPr txBox="1"/>
          <p:nvPr/>
        </p:nvSpPr>
        <p:spPr>
          <a:xfrm>
            <a:off x="731519" y="3480736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787878"/>
                </a:solidFill>
                <a:latin typeface="Helvetica Neue"/>
              </a:defRPr>
            </a:pPr>
            <a:r>
              <a:rPr dirty="0"/>
              <a:t>04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2639" y="3869356"/>
            <a:ext cx="12700" cy="246888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87297" y="3444652"/>
            <a:ext cx="3657600" cy="366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rPr lang="fr-FR" sz="1600" b="1" dirty="0"/>
              <a:t>Technologies Utilisées</a:t>
            </a:r>
            <a:endParaRPr dirty="0"/>
          </a:p>
        </p:txBody>
      </p:sp>
      <p:sp>
        <p:nvSpPr>
          <p:cNvPr id="26" name="Oval 25"/>
          <p:cNvSpPr/>
          <p:nvPr/>
        </p:nvSpPr>
        <p:spPr>
          <a:xfrm>
            <a:off x="741995" y="4089383"/>
            <a:ext cx="411480" cy="4114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7" name="TextBox 26"/>
          <p:cNvSpPr txBox="1"/>
          <p:nvPr/>
        </p:nvSpPr>
        <p:spPr>
          <a:xfrm>
            <a:off x="753249" y="4133692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787878"/>
                </a:solidFill>
                <a:latin typeface="Helvetica Neue"/>
              </a:defRPr>
            </a:pPr>
            <a:r>
              <a:rPr dirty="0"/>
              <a:t>05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43600" y="4518143"/>
            <a:ext cx="12700" cy="246888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192613" y="4094319"/>
            <a:ext cx="3657600" cy="366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rPr lang="fr-FR" sz="1600" b="1" dirty="0"/>
              <a:t>Conception du Système</a:t>
            </a:r>
            <a:endParaRPr dirty="0"/>
          </a:p>
        </p:txBody>
      </p:sp>
      <p:sp>
        <p:nvSpPr>
          <p:cNvPr id="31" name="Oval 30"/>
          <p:cNvSpPr/>
          <p:nvPr/>
        </p:nvSpPr>
        <p:spPr>
          <a:xfrm>
            <a:off x="746899" y="4740593"/>
            <a:ext cx="411480" cy="4114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63321" y="4804601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787878"/>
                </a:solidFill>
                <a:latin typeface="Helvetica Neue"/>
              </a:defRPr>
            </a:pPr>
            <a:r>
              <a:rPr dirty="0"/>
              <a:t>06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3312" y="5127635"/>
            <a:ext cx="12700" cy="246888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240183" y="4721262"/>
            <a:ext cx="3657600" cy="366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rPr lang="fr-FR" sz="1600" b="1" dirty="0"/>
              <a:t>Réalisation</a:t>
            </a:r>
            <a:endParaRPr dirty="0"/>
          </a:p>
        </p:txBody>
      </p:sp>
      <p:sp>
        <p:nvSpPr>
          <p:cNvPr id="36" name="Oval 35"/>
          <p:cNvSpPr/>
          <p:nvPr/>
        </p:nvSpPr>
        <p:spPr>
          <a:xfrm>
            <a:off x="775100" y="5383887"/>
            <a:ext cx="411480" cy="4114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82371" y="5439597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787878"/>
                </a:solidFill>
                <a:latin typeface="Helvetica Neue"/>
              </a:defRPr>
            </a:pPr>
            <a:r>
              <a:rPr dirty="0"/>
              <a:t>07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40183" y="5365242"/>
            <a:ext cx="3657600" cy="366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rPr lang="fr-FR" sz="1600" b="1" dirty="0"/>
              <a:t>AI Virtual Try-On</a:t>
            </a:r>
            <a:endParaRPr dirty="0"/>
          </a:p>
        </p:txBody>
      </p:sp>
      <p:sp>
        <p:nvSpPr>
          <p:cNvPr id="41" name="TextBox 40"/>
          <p:cNvSpPr txBox="1"/>
          <p:nvPr/>
        </p:nvSpPr>
        <p:spPr>
          <a:xfrm>
            <a:off x="7315200" y="2651760"/>
            <a:ext cx="3657600" cy="897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000000"/>
                </a:solidFill>
                <a:latin typeface="Helvetica Neue"/>
              </a:defRPr>
            </a:pPr>
            <a:r>
              <a:rPr lang="fr-FR" dirty="0"/>
              <a:t>20</a:t>
            </a:r>
            <a:r>
              <a:rPr dirty="0"/>
              <a:t> min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315200" y="3383280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315200" y="3840480"/>
            <a:ext cx="3657600" cy="327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E1E1E"/>
                </a:solidFill>
                <a:latin typeface="Helvetica Neue"/>
              </a:defRPr>
            </a:pPr>
            <a:r>
              <a:rPr lang="fr-FR" dirty="0"/>
              <a:t>8</a:t>
            </a:r>
            <a:r>
              <a:rPr dirty="0"/>
              <a:t> sections </a:t>
            </a:r>
            <a:r>
              <a:rPr dirty="0" err="1"/>
              <a:t>clés</a:t>
            </a:r>
            <a:endParaRPr dirty="0"/>
          </a:p>
        </p:txBody>
      </p:sp>
      <p:sp>
        <p:nvSpPr>
          <p:cNvPr id="44" name="TextBox 43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02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  <p:sp>
        <p:nvSpPr>
          <p:cNvPr id="46" name="Oval 30">
            <a:extLst>
              <a:ext uri="{FF2B5EF4-FFF2-40B4-BE49-F238E27FC236}">
                <a16:creationId xmlns:a16="http://schemas.microsoft.com/office/drawing/2014/main" id="{05C13203-D4A1-A804-2A55-8E920438CA6F}"/>
              </a:ext>
            </a:extLst>
          </p:cNvPr>
          <p:cNvSpPr/>
          <p:nvPr/>
        </p:nvSpPr>
        <p:spPr>
          <a:xfrm>
            <a:off x="782371" y="5975181"/>
            <a:ext cx="411480" cy="4114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31">
            <a:extLst>
              <a:ext uri="{FF2B5EF4-FFF2-40B4-BE49-F238E27FC236}">
                <a16:creationId xmlns:a16="http://schemas.microsoft.com/office/drawing/2014/main" id="{638930BB-2D18-AE34-31D4-32F503A3CB81}"/>
              </a:ext>
            </a:extLst>
          </p:cNvPr>
          <p:cNvSpPr txBox="1"/>
          <p:nvPr/>
        </p:nvSpPr>
        <p:spPr>
          <a:xfrm>
            <a:off x="776021" y="6041373"/>
            <a:ext cx="411480" cy="293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787878"/>
                </a:solidFill>
                <a:latin typeface="Helvetica Neue"/>
              </a:defRPr>
            </a:pPr>
            <a:r>
              <a:rPr dirty="0"/>
              <a:t>0</a:t>
            </a:r>
            <a:r>
              <a:rPr lang="fr-FR" dirty="0"/>
              <a:t>8</a:t>
            </a:r>
            <a:endParaRPr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A520F06-A66E-E49A-F0CB-265664A3419E}"/>
              </a:ext>
            </a:extLst>
          </p:cNvPr>
          <p:cNvSpPr/>
          <p:nvPr/>
        </p:nvSpPr>
        <p:spPr>
          <a:xfrm>
            <a:off x="975411" y="5769626"/>
            <a:ext cx="12700" cy="246888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37">
            <a:extLst>
              <a:ext uri="{FF2B5EF4-FFF2-40B4-BE49-F238E27FC236}">
                <a16:creationId xmlns:a16="http://schemas.microsoft.com/office/drawing/2014/main" id="{A29B6AE1-8405-4684-A999-8945E8CC1438}"/>
              </a:ext>
            </a:extLst>
          </p:cNvPr>
          <p:cNvSpPr txBox="1"/>
          <p:nvPr/>
        </p:nvSpPr>
        <p:spPr>
          <a:xfrm>
            <a:off x="1240183" y="5957592"/>
            <a:ext cx="1426707" cy="366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rPr lang="fr-FR" sz="1600" b="1" dirty="0"/>
              <a:t>Résultats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15177" y="29183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7514" y="44747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 err="1"/>
              <a:t>Contexte</a:t>
            </a:r>
            <a:r>
              <a:rPr dirty="0"/>
              <a:t> &amp; </a:t>
            </a:r>
            <a:r>
              <a:rPr dirty="0" err="1"/>
              <a:t>Problématique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457200" y="1208068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1481469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LE CONTEXTE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965960"/>
            <a:ext cx="50292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300">
                <a:solidFill>
                  <a:srgbClr val="1E1E1E"/>
                </a:solidFill>
                <a:latin typeface="Helvetica Neue"/>
              </a:defRPr>
            </a:pPr>
            <a:r>
              <a:rPr lang="fr-FR" dirty="0"/>
              <a:t>•  E-commerce mode en forte croissance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300">
                <a:solidFill>
                  <a:srgbClr val="1E1E1E"/>
                </a:solidFill>
                <a:latin typeface="Helvetica Neue"/>
              </a:defRPr>
            </a:pPr>
            <a:r>
              <a:rPr lang="fr-FR" dirty="0"/>
              <a:t>•  Achat en ligne sans essayage réel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300">
                <a:solidFill>
                  <a:srgbClr val="1E1E1E"/>
                </a:solidFill>
                <a:latin typeface="Helvetica Neue"/>
              </a:defRPr>
            </a:pPr>
            <a:r>
              <a:rPr lang="fr-FR" dirty="0"/>
              <a:t>•  Taux de retour élevé des articles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300">
                <a:solidFill>
                  <a:srgbClr val="1E1E1E"/>
                </a:solidFill>
                <a:latin typeface="Helvetica Neue"/>
              </a:defRPr>
            </a:pPr>
            <a:r>
              <a:rPr lang="fr-FR" dirty="0"/>
              <a:t>•  Incertitude client sur taille &amp; style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3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</a:t>
            </a:r>
            <a:r>
              <a:rPr dirty="0" err="1"/>
              <a:t>Expérience</a:t>
            </a:r>
            <a:r>
              <a:rPr dirty="0"/>
              <a:t> </a:t>
            </a:r>
            <a:r>
              <a:rPr dirty="0" err="1"/>
              <a:t>utilisateur</a:t>
            </a:r>
            <a:r>
              <a:rPr dirty="0"/>
              <a:t> </a:t>
            </a:r>
            <a:r>
              <a:rPr dirty="0" err="1"/>
              <a:t>standardisée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6400800" y="16459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LA PROBLÉMATIQUE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1965960"/>
            <a:ext cx="5029200" cy="201168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75120" y="2194560"/>
            <a:ext cx="45720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Helvetica Neue"/>
              </a:defRPr>
            </a:pPr>
            <a:r>
              <a:t>Comment concevoir une plateforme e-commerce de mode premium qui réduise l'incertitude d'achat en ligne grâce à l'intelligence artificielle, tout en offrant une expérience utilisateur fluide et immersive 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389120"/>
            <a:ext cx="3474720" cy="118872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452628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t>40-60%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98348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787878"/>
                </a:solidFill>
                <a:latin typeface="Helvetica Neue"/>
              </a:defRPr>
            </a:pPr>
            <a:r>
              <a:t>Taux de retour</a:t>
            </a:r>
            <a:br/>
            <a:r>
              <a:t>mode en ligne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4389120"/>
            <a:ext cx="3474720" cy="118872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80560" y="452628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t>$550B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0560" y="498348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787878"/>
                </a:solidFill>
                <a:latin typeface="Helvetica Neue"/>
              </a:defRPr>
            </a:pPr>
            <a:r>
              <a:t>Perte annuelle</a:t>
            </a:r>
            <a:br/>
            <a:r>
              <a:t>globale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4389120"/>
            <a:ext cx="3474720" cy="118872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600" y="452628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t>#1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498348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787878"/>
                </a:solidFill>
                <a:latin typeface="Helvetica Neue"/>
              </a:defRPr>
            </a:pPr>
            <a:r>
              <a:t>Cause : absence</a:t>
            </a:r>
            <a:br/>
            <a:r>
              <a:t>d'essayage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837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95721" y="13716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2571" y="4775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 err="1"/>
              <a:t>Objectifs</a:t>
            </a:r>
            <a:r>
              <a:rPr dirty="0"/>
              <a:t> du </a:t>
            </a:r>
            <a:r>
              <a:rPr dirty="0" err="1"/>
              <a:t>Projet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502920" y="1209040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320040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07201" y="1714068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5821" y="2004925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Architecture</a:t>
            </a:r>
          </a:p>
        </p:txBody>
      </p:sp>
      <p:sp>
        <p:nvSpPr>
          <p:cNvPr id="9" name="Rectangle 8"/>
          <p:cNvSpPr/>
          <p:nvPr/>
        </p:nvSpPr>
        <p:spPr>
          <a:xfrm>
            <a:off x="960120" y="2420620"/>
            <a:ext cx="13716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3291840"/>
            <a:ext cx="31089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E1E1E"/>
                </a:solidFill>
                <a:latin typeface="Helvetica Neue"/>
              </a:defRPr>
            </a:pPr>
            <a:r>
              <a:rPr dirty="0"/>
              <a:t>Concevoir </a:t>
            </a:r>
            <a:r>
              <a:rPr dirty="0" err="1"/>
              <a:t>une</a:t>
            </a:r>
            <a:r>
              <a:rPr dirty="0"/>
              <a:t> architecture Full-Stack </a:t>
            </a:r>
            <a:r>
              <a:rPr dirty="0" err="1"/>
              <a:t>modulaire</a:t>
            </a:r>
            <a:r>
              <a:rPr dirty="0"/>
              <a:t> et </a:t>
            </a:r>
            <a:r>
              <a:rPr dirty="0" err="1"/>
              <a:t>évolutive</a:t>
            </a:r>
            <a:r>
              <a:rPr dirty="0"/>
              <a:t> avec </a:t>
            </a:r>
            <a:r>
              <a:rPr dirty="0" err="1"/>
              <a:t>séparation</a:t>
            </a:r>
            <a:r>
              <a:rPr dirty="0"/>
              <a:t> Frontend/Backend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645920"/>
            <a:ext cx="3566160" cy="320040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17720" y="182880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4920" y="20548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00000"/>
                </a:solidFill>
                <a:latin typeface="Helvetica Neue"/>
              </a:defRPr>
            </a:pPr>
            <a:r>
              <a:rPr dirty="0" err="1"/>
              <a:t>Expérience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4892040" y="2547620"/>
            <a:ext cx="13716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35530" y="3283085"/>
            <a:ext cx="31089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E1E1E"/>
                </a:solidFill>
                <a:latin typeface="Helvetica Neue"/>
              </a:defRPr>
            </a:pPr>
            <a:r>
              <a:rPr dirty="0" err="1"/>
              <a:t>Développer</a:t>
            </a:r>
            <a:r>
              <a:rPr dirty="0"/>
              <a:t> </a:t>
            </a:r>
            <a:r>
              <a:rPr dirty="0" err="1"/>
              <a:t>une</a:t>
            </a:r>
            <a:r>
              <a:rPr dirty="0"/>
              <a:t> interface premium </a:t>
            </a:r>
            <a:r>
              <a:rPr dirty="0" err="1"/>
              <a:t>inspirée</a:t>
            </a:r>
            <a:r>
              <a:rPr dirty="0"/>
              <a:t> des </a:t>
            </a:r>
            <a:r>
              <a:rPr dirty="0" err="1"/>
              <a:t>plateformes</a:t>
            </a:r>
            <a:r>
              <a:rPr dirty="0"/>
              <a:t> de luxe avec animations </a:t>
            </a:r>
            <a:r>
              <a:rPr dirty="0" err="1"/>
              <a:t>fluides</a:t>
            </a:r>
            <a:endParaRPr dirty="0"/>
          </a:p>
        </p:txBody>
      </p:sp>
      <p:sp>
        <p:nvSpPr>
          <p:cNvPr id="16" name="Rounded Rectangle 15"/>
          <p:cNvSpPr/>
          <p:nvPr/>
        </p:nvSpPr>
        <p:spPr>
          <a:xfrm>
            <a:off x="8229600" y="1645920"/>
            <a:ext cx="3566160" cy="320040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58200" y="182880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B79C69"/>
                </a:solidFill>
                <a:latin typeface="Helvetica Neue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053038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Innovation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732520" y="2530558"/>
            <a:ext cx="13716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58200" y="3283085"/>
            <a:ext cx="31089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E1E1E"/>
                </a:solidFill>
                <a:latin typeface="Helvetica Neue"/>
              </a:defRPr>
            </a:pPr>
            <a:r>
              <a:rPr dirty="0" err="1"/>
              <a:t>Intégrer</a:t>
            </a:r>
            <a:r>
              <a:rPr dirty="0"/>
              <a:t> un module </a:t>
            </a:r>
            <a:r>
              <a:rPr dirty="0" err="1"/>
              <a:t>d'essayage</a:t>
            </a:r>
            <a:r>
              <a:rPr dirty="0"/>
              <a:t> </a:t>
            </a:r>
            <a:r>
              <a:rPr dirty="0" err="1"/>
              <a:t>virtuel</a:t>
            </a:r>
            <a:r>
              <a:rPr dirty="0"/>
              <a:t> par IA avec architecture Provider interchangeable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12064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OBJECTIFS TECHNIQUES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65378" y="5212080"/>
            <a:ext cx="8219873" cy="1197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2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</a:t>
            </a:r>
            <a:r>
              <a:rPr dirty="0" err="1"/>
              <a:t>Authentification</a:t>
            </a:r>
            <a:r>
              <a:rPr dirty="0"/>
              <a:t> JWT </a:t>
            </a:r>
            <a:r>
              <a:rPr dirty="0" err="1"/>
              <a:t>sécurisée</a:t>
            </a:r>
            <a:r>
              <a:rPr lang="fr-FR" dirty="0"/>
              <a:t>                                        •  Commandes avec gestion de stock</a:t>
            </a:r>
            <a:endParaRPr dirty="0"/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2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Catalogue </a:t>
            </a:r>
            <a:r>
              <a:rPr dirty="0" err="1"/>
              <a:t>produits</a:t>
            </a:r>
            <a:r>
              <a:rPr dirty="0"/>
              <a:t> avec variants (taille, couleur)</a:t>
            </a:r>
            <a:r>
              <a:rPr lang="fr-FR" dirty="0"/>
              <a:t>            •  Panier optimiste avec </a:t>
            </a:r>
            <a:r>
              <a:rPr lang="fr-FR" dirty="0" err="1"/>
              <a:t>sync</a:t>
            </a:r>
            <a:r>
              <a:rPr lang="fr-FR" dirty="0"/>
              <a:t> Backend</a:t>
            </a:r>
            <a:endParaRPr dirty="0"/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2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Dashboard </a:t>
            </a:r>
            <a:r>
              <a:rPr dirty="0" err="1"/>
              <a:t>administrateur</a:t>
            </a:r>
            <a:r>
              <a:rPr lang="fr-FR" dirty="0"/>
              <a:t>                                                •  Responsive Design mobile-first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rPr dirty="0"/>
              <a:t>MONO — AI Fashion Store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47083" y="91440"/>
            <a:ext cx="1371600" cy="897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</a:t>
            </a:r>
            <a:r>
              <a:rPr lang="fr-FR" dirty="0"/>
              <a:t>4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280160" y="137646"/>
            <a:ext cx="3657600" cy="1596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lang="fr-FR" sz="2800" b="1" dirty="0"/>
              <a:t>Architecture Générale</a:t>
            </a:r>
            <a:endParaRPr lang="fr-FR" dirty="0"/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365760" y="1244600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787878"/>
                </a:solidFill>
                <a:latin typeface="Helvetica Neue"/>
              </a:defRPr>
            </a:pPr>
            <a:r>
              <a:t>Architecture Full-Stack Découplée — 3 Couches Principales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11064240" cy="128016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0116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B79C69"/>
                </a:solidFill>
                <a:latin typeface="Helvetica Neue"/>
              </a:defRPr>
            </a:pPr>
            <a:r>
              <a:t>FRONTEND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286000"/>
            <a:ext cx="2286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Next.js 15</a:t>
            </a:r>
            <a:br/>
            <a:r>
              <a:t>React + TypeScript</a:t>
            </a:r>
            <a:br/>
            <a:r>
              <a:t>Tailwind CSS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0" y="2148840"/>
            <a:ext cx="1554480" cy="7772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00400" y="2240280"/>
            <a:ext cx="1554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1E1E1E"/>
                </a:solidFill>
                <a:latin typeface="Helvetica Neue"/>
              </a:defRPr>
            </a:pPr>
            <a:r>
              <a:t>App Router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92040" y="2148840"/>
            <a:ext cx="1554480" cy="7772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92040" y="2240280"/>
            <a:ext cx="1554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1E1E1E"/>
                </a:solidFill>
                <a:latin typeface="Helvetica Neue"/>
              </a:defRPr>
            </a:pPr>
            <a:r>
              <a:t>Zustand Stores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0" y="2148840"/>
            <a:ext cx="1554480" cy="7772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0" y="2240280"/>
            <a:ext cx="1554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1E1E1E"/>
                </a:solidFill>
                <a:latin typeface="Helvetica Neue"/>
              </a:defRPr>
            </a:pPr>
            <a:r>
              <a:t>Axios API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75320" y="2148840"/>
            <a:ext cx="1554480" cy="7772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75320" y="2240280"/>
            <a:ext cx="1554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1E1E1E"/>
                </a:solidFill>
                <a:latin typeface="Helvetica Neue"/>
              </a:defRPr>
            </a:pPr>
            <a:r>
              <a:t>GSAP Animations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966960" y="2148840"/>
            <a:ext cx="1554480" cy="7772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966960" y="2240280"/>
            <a:ext cx="1554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1E1E1E"/>
                </a:solidFill>
                <a:latin typeface="Helvetica Neue"/>
              </a:defRPr>
            </a:pPr>
            <a:r>
              <a:t>Lenis Scroll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5669280" y="3246120"/>
            <a:ext cx="822960" cy="365760"/>
          </a:xfrm>
          <a:prstGeom prst="downArrow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172200" y="3342424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REST API (HTTPS/JSON)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3703320"/>
            <a:ext cx="11064240" cy="128016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2960" y="37947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B79C69"/>
                </a:solidFill>
                <a:latin typeface="Helvetica Neue"/>
              </a:defRPr>
            </a:pPr>
            <a:r>
              <a:t>BACKEND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4069080"/>
            <a:ext cx="2286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Express.js</a:t>
            </a:r>
            <a:br/>
            <a:r>
              <a:t>Node.js</a:t>
            </a:r>
            <a:br/>
            <a:r>
              <a:t>Layered Architecture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0400" y="3931920"/>
            <a:ext cx="1920240" cy="7772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200400" y="4023360"/>
            <a:ext cx="1920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1E1E1E"/>
                </a:solidFill>
                <a:latin typeface="Helvetica Neue"/>
              </a:defRPr>
            </a:pPr>
            <a:r>
              <a:t>Routes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303520" y="3931920"/>
            <a:ext cx="1920240" cy="7772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303520" y="4023360"/>
            <a:ext cx="1920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1E1E1E"/>
                </a:solidFill>
                <a:latin typeface="Helvetica Neue"/>
              </a:defRPr>
            </a:pPr>
            <a:r>
              <a:t>Controllers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406640" y="3931920"/>
            <a:ext cx="1920240" cy="7772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406640" y="4023360"/>
            <a:ext cx="1920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1E1E1E"/>
                </a:solidFill>
                <a:latin typeface="Helvetica Neue"/>
              </a:defRPr>
            </a:pPr>
            <a:r>
              <a:t>Services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509760" y="3931920"/>
            <a:ext cx="1920240" cy="7772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509760" y="4023360"/>
            <a:ext cx="1920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1E1E1E"/>
                </a:solidFill>
                <a:latin typeface="Helvetica Neue"/>
              </a:defRPr>
            </a:pPr>
            <a:r>
              <a:t>Repositories</a:t>
            </a:r>
          </a:p>
        </p:txBody>
      </p:sp>
      <p:sp>
        <p:nvSpPr>
          <p:cNvPr id="33" name="Down Arrow 32"/>
          <p:cNvSpPr/>
          <p:nvPr/>
        </p:nvSpPr>
        <p:spPr>
          <a:xfrm>
            <a:off x="5669280" y="5029200"/>
            <a:ext cx="822960" cy="365760"/>
          </a:xfrm>
          <a:prstGeom prst="downArrow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548640" y="5486400"/>
            <a:ext cx="11064240" cy="91440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22960" y="56235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B79C69"/>
                </a:solidFill>
                <a:latin typeface="Helvetica Neue"/>
              </a:defRPr>
            </a:pPr>
            <a:r>
              <a:t>DATABASE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200400" y="562356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E1E1E"/>
                </a:solidFill>
                <a:latin typeface="Helvetica Neue"/>
              </a:defRPr>
            </a:pPr>
            <a:r>
              <a:t>MySQL — Prisma ORM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0" y="56235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787878"/>
                </a:solidFill>
                <a:latin typeface="Helvetica Neue"/>
              </a:defRPr>
            </a:pPr>
            <a:r>
              <a:t>15+ entités | Relations normalisées | Migrations versionnées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247120" y="6492240"/>
            <a:ext cx="731520" cy="260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rPr dirty="0"/>
              <a:t>0</a:t>
            </a:r>
            <a:r>
              <a:rPr lang="fr-FR" dirty="0"/>
              <a:t>5</a:t>
            </a:r>
            <a:endParaRPr dirty="0"/>
          </a:p>
        </p:txBody>
      </p:sp>
      <p:sp>
        <p:nvSpPr>
          <p:cNvPr id="39" name="TextBox 38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78" y="-1946"/>
            <a:ext cx="1277989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371600" cy="897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</a:t>
            </a:r>
            <a:r>
              <a:rPr lang="fr-FR" dirty="0"/>
              <a:t>5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8973"/>
            <a:ext cx="3657600" cy="1596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lang="fr-FR" sz="2800" b="1" dirty="0"/>
              <a:t>Conception du Système</a:t>
            </a:r>
            <a:endParaRPr lang="fr-FR" dirty="0"/>
          </a:p>
          <a:p>
            <a:pPr>
              <a:lnSpc>
                <a:spcPct val="120000"/>
              </a:lnSpc>
              <a:defRPr sz="2800" b="1">
                <a:solidFill>
                  <a:srgbClr val="000000"/>
                </a:solidFill>
                <a:latin typeface="Helvetica Neue"/>
              </a:defRPr>
            </a:pP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548640" y="1153160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787878"/>
                </a:solidFill>
                <a:latin typeface="Helvetica Neue"/>
              </a:defRPr>
            </a:pPr>
            <a:r>
              <a:t>MONO — Plateforme E-Commerce de Mode Premium avec Essayage Virtuel IA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3736" y="2094906"/>
            <a:ext cx="2011680" cy="1280160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78016" y="2182671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Helvetica Neue"/>
              </a:defRPr>
            </a:pPr>
            <a:r>
              <a:rPr dirty="0"/>
              <a:t>Client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8016" y="2599014"/>
            <a:ext cx="2011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FFFFFF"/>
                </a:solidFill>
                <a:latin typeface="Helvetica Neue"/>
              </a:defRPr>
            </a:pPr>
            <a:r>
              <a:rPr dirty="0"/>
              <a:t>Next.js 15</a:t>
            </a:r>
            <a:br>
              <a:rPr dirty="0"/>
            </a:br>
            <a:r>
              <a:rPr dirty="0"/>
              <a:t>React + TypeScript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331720" y="2485417"/>
            <a:ext cx="365760" cy="457200"/>
          </a:xfrm>
          <a:prstGeom prst="rightArrow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766060" y="2086583"/>
            <a:ext cx="2011680" cy="1280160"/>
          </a:xfrm>
          <a:prstGeom prst="round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88920" y="2187751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Helvetica Neue"/>
              </a:defRPr>
            </a:pPr>
            <a:r>
              <a:rPr dirty="0"/>
              <a:t>API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7480" y="2599014"/>
            <a:ext cx="2011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FFFFFF"/>
                </a:solidFill>
                <a:latin typeface="Helvetica Neue"/>
              </a:defRPr>
            </a:pPr>
            <a:r>
              <a:rPr dirty="0"/>
              <a:t>REST API</a:t>
            </a:r>
            <a:br>
              <a:rPr dirty="0"/>
            </a:br>
            <a:r>
              <a:rPr dirty="0"/>
              <a:t>Axios + JWT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846320" y="2506386"/>
            <a:ext cx="365760" cy="457200"/>
          </a:xfrm>
          <a:prstGeom prst="rightArrow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5234940" y="2103120"/>
            <a:ext cx="2011680" cy="1280160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166360" y="2188183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Helvetica Neue"/>
              </a:defRPr>
            </a:pPr>
            <a:r>
              <a:rPr dirty="0" err="1"/>
              <a:t>Serveur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5208189" y="2577453"/>
            <a:ext cx="2011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FFFFFF"/>
                </a:solidFill>
                <a:latin typeface="Helvetica Neue"/>
              </a:defRPr>
            </a:pPr>
            <a:r>
              <a:rPr dirty="0"/>
              <a:t>Express.js</a:t>
            </a:r>
            <a:br>
              <a:rPr dirty="0"/>
            </a:br>
            <a:r>
              <a:rPr dirty="0"/>
              <a:t>Node.js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7348942" y="2485417"/>
            <a:ext cx="365760" cy="457200"/>
          </a:xfrm>
          <a:prstGeom prst="rightArrow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Rounded Rectangle 18"/>
          <p:cNvSpPr/>
          <p:nvPr/>
        </p:nvSpPr>
        <p:spPr>
          <a:xfrm>
            <a:off x="7727896" y="2075234"/>
            <a:ext cx="2011680" cy="1280160"/>
          </a:xfrm>
          <a:prstGeom prst="round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698348" y="2191642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Helvetica Neue"/>
              </a:defRPr>
            </a:pPr>
            <a:r>
              <a:rPr dirty="0"/>
              <a:t>Données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81871" y="2577453"/>
            <a:ext cx="2011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FFFFFF"/>
                </a:solidFill>
                <a:latin typeface="Helvetica Neue"/>
              </a:defRPr>
            </a:pPr>
            <a:r>
              <a:rPr dirty="0"/>
              <a:t>Prisma ORM</a:t>
            </a:r>
            <a:br>
              <a:rPr dirty="0"/>
            </a:br>
            <a:r>
              <a:rPr dirty="0"/>
              <a:t>MySQL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9706745" y="2461854"/>
            <a:ext cx="365760" cy="457200"/>
          </a:xfrm>
          <a:prstGeom prst="rightArrow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Rounded Rectangle 22"/>
          <p:cNvSpPr/>
          <p:nvPr/>
        </p:nvSpPr>
        <p:spPr>
          <a:xfrm>
            <a:off x="10085699" y="2127222"/>
            <a:ext cx="2011680" cy="1280160"/>
          </a:xfrm>
          <a:prstGeom prst="round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036636" y="2182671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Helvetica Neue"/>
              </a:defRPr>
            </a:pPr>
            <a:r>
              <a:t>IA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85699" y="2511682"/>
            <a:ext cx="2011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FFFFFF"/>
                </a:solidFill>
                <a:latin typeface="Helvetica Neue"/>
              </a:defRPr>
            </a:pPr>
            <a:r>
              <a:rPr dirty="0"/>
              <a:t>Virtual Try-On</a:t>
            </a:r>
            <a:br>
              <a:rPr dirty="0"/>
            </a:br>
            <a:r>
              <a:rPr dirty="0"/>
              <a:t>Provider Pattern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3840480"/>
            <a:ext cx="3566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0000"/>
                </a:solidFill>
                <a:latin typeface="Helvetica Neue"/>
              </a:defRPr>
            </a:pPr>
            <a:r>
              <a:t>Design Premium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4160520"/>
            <a:ext cx="9144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48640" y="4297680"/>
            <a:ext cx="35661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Identité visuelle minimaliste luxe</a:t>
            </a:r>
            <a:br/>
            <a:r>
              <a:t>Typographie éditoriale</a:t>
            </a:r>
            <a:br/>
            <a:r>
              <a:t>Animations GSAP fluides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89120" y="3840480"/>
            <a:ext cx="3566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0000"/>
                </a:solidFill>
                <a:latin typeface="Helvetica Neue"/>
              </a:defRPr>
            </a:pPr>
            <a:r>
              <a:t>Architecture Découplée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89120" y="4160520"/>
            <a:ext cx="9144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389120" y="4297680"/>
            <a:ext cx="35661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Séparation Frontend/Backend</a:t>
            </a:r>
            <a:br/>
            <a:r>
              <a:t>API REST sécurisées</a:t>
            </a:r>
            <a:br/>
            <a:r>
              <a:t>Évolutivité garantie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0" y="3840480"/>
            <a:ext cx="3566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0000"/>
                </a:solidFill>
                <a:latin typeface="Helvetica Neue"/>
              </a:defRPr>
            </a:pPr>
            <a:r>
              <a:t>IA Try-On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29600" y="4160520"/>
            <a:ext cx="9144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229600" y="4297680"/>
            <a:ext cx="35661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rPr dirty="0" err="1"/>
              <a:t>Essayage</a:t>
            </a:r>
            <a:r>
              <a:rPr dirty="0"/>
              <a:t> </a:t>
            </a:r>
            <a:r>
              <a:rPr dirty="0" err="1"/>
              <a:t>virtuel</a:t>
            </a:r>
            <a:r>
              <a:rPr dirty="0"/>
              <a:t> par photo</a:t>
            </a:r>
            <a:br>
              <a:rPr dirty="0"/>
            </a:br>
            <a:r>
              <a:rPr dirty="0"/>
              <a:t>Provider interchangeable</a:t>
            </a:r>
            <a:br>
              <a:rPr dirty="0"/>
            </a:br>
            <a:r>
              <a:rPr dirty="0"/>
              <a:t>Mock → </a:t>
            </a:r>
            <a:r>
              <a:rPr dirty="0" err="1"/>
              <a:t>Réel</a:t>
            </a:r>
            <a:r>
              <a:rPr dirty="0"/>
              <a:t> sans refactor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247120" y="6492240"/>
            <a:ext cx="731520" cy="260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rPr dirty="0"/>
              <a:t>0</a:t>
            </a:r>
            <a:r>
              <a:rPr lang="fr-FR" dirty="0"/>
              <a:t>6</a:t>
            </a:r>
            <a:endParaRPr dirty="0"/>
          </a:p>
        </p:txBody>
      </p:sp>
      <p:sp>
        <p:nvSpPr>
          <p:cNvPr id="36" name="TextBox 35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69261" y="74903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2844" y="187354"/>
            <a:ext cx="3657600" cy="107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Base de Données &amp; </a:t>
            </a:r>
            <a:r>
              <a:rPr lang="fr-FR" sz="2800" b="1" dirty="0"/>
              <a:t>(ERD)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320040" y="1290805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ENTITÉS PRINCIPALES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874519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User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1874519"/>
            <a:ext cx="3474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Authentification JWT, profil, rôles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21991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Product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221991"/>
            <a:ext cx="3474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Catalogue, variants, images, collections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569463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Variant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2569463"/>
            <a:ext cx="3474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Taille, couleur, stock, SKU, barcode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916935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Cart / CartItem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2916935"/>
            <a:ext cx="3474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rPr dirty="0"/>
              <a:t>Panier </a:t>
            </a:r>
            <a:r>
              <a:rPr dirty="0" err="1"/>
              <a:t>utilisateur</a:t>
            </a:r>
            <a:r>
              <a:rPr dirty="0"/>
              <a:t> avec </a:t>
            </a:r>
            <a:r>
              <a:rPr dirty="0" err="1"/>
              <a:t>ligne</a:t>
            </a:r>
            <a:r>
              <a:rPr dirty="0"/>
              <a:t> total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264407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Order / OrderItem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3264407"/>
            <a:ext cx="3474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Commandes, statut, paiement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611879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Wishlist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11680" y="3611879"/>
            <a:ext cx="3474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Liste de favoris par utilisateur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3959351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TryOnJob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11680" y="3959351"/>
            <a:ext cx="3474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Historique essayage virtuel IA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0" y="29718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SCHÉMA RELATIONNEL (ERD)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1874519"/>
            <a:ext cx="5303520" cy="438912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0" y="384048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787878"/>
                </a:solidFill>
                <a:latin typeface="Helvetica Neue"/>
              </a:defRPr>
            </a:pPr>
            <a:r>
              <a:t>[INSERT ERD DIAGRAM]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20624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Figure 2.3 — Schéma relationnel Prisma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493776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RELATIONS CLÉS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212080"/>
            <a:ext cx="5029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t>•  User → Orders (1:N) | User → CartItems (1:N)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t>•  Collection → Products (1:N) | Product → Variants (1:N)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t>•  Order → OrderItems (1:N) | OrderItem → Variant (1:1)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07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5160A2E2-203F-D32E-4B7A-F2A3AC071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444" y="578514"/>
            <a:ext cx="7084540" cy="59713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-4572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27627" y="457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600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 err="1"/>
              <a:t>Implémentation</a:t>
            </a:r>
            <a:r>
              <a:rPr dirty="0"/>
              <a:t> Frontend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257354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STACK TECHNOLOGIQUE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82880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Next.js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182880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App Router, RSC, SSR/CSR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182880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React 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182880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Composants interactifs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182880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TypeScript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0" y="182880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Typage statique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33172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Tailwind CSS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03120" y="233172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Design utilitaire responsive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0" y="233172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Zustand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0" y="233172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State Management léger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33172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GSAP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0" y="233172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Animations premium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301752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ARCHITECTURE DU FRONTEND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329184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app/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11680" y="329184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Routes Next.js App Router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329184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components/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329184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Composants réutilisables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370332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store/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370332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Zustand (Auth, Cart, TryOn, UI)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0" y="370332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services/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370332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API calls avec Axios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411480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hooks/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11680" y="41148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Logique réutilisable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17920" y="411480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types/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80960" y="41148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Définitions TypeScript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466344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FONCTIONNALITÉS CLÉS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18895" y="5053342"/>
            <a:ext cx="10972800" cy="1135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Optimistic UI — Panier </a:t>
            </a:r>
            <a:r>
              <a:rPr dirty="0" err="1"/>
              <a:t>réactif</a:t>
            </a:r>
            <a:r>
              <a:rPr dirty="0"/>
              <a:t> sans </a:t>
            </a:r>
            <a:r>
              <a:rPr dirty="0" err="1"/>
              <a:t>latence</a:t>
            </a:r>
            <a:r>
              <a:rPr lang="fr-FR" dirty="0"/>
              <a:t>                              •  Responsive — </a:t>
            </a:r>
            <a:r>
              <a:rPr lang="fr-FR" dirty="0" err="1"/>
              <a:t>Breakpoints</a:t>
            </a:r>
            <a:r>
              <a:rPr lang="fr-FR" dirty="0"/>
              <a:t> </a:t>
            </a:r>
            <a:r>
              <a:rPr lang="fr-FR" dirty="0" err="1"/>
              <a:t>sm</a:t>
            </a:r>
            <a:r>
              <a:rPr lang="fr-FR" dirty="0"/>
              <a:t>/md/lg avec </a:t>
            </a:r>
            <a:r>
              <a:rPr lang="fr-FR" dirty="0" err="1"/>
              <a:t>Tailwind</a:t>
            </a:r>
            <a:endParaRPr dirty="0"/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Auth JWT — Token </a:t>
            </a:r>
            <a:r>
              <a:rPr dirty="0" err="1"/>
              <a:t>persistant</a:t>
            </a:r>
            <a:r>
              <a:rPr dirty="0"/>
              <a:t>, </a:t>
            </a:r>
            <a:r>
              <a:rPr dirty="0" err="1"/>
              <a:t>intercepteurs</a:t>
            </a:r>
            <a:r>
              <a:rPr dirty="0"/>
              <a:t> Axios</a:t>
            </a:r>
            <a:r>
              <a:rPr lang="fr-FR" dirty="0"/>
              <a:t>                     </a:t>
            </a:r>
            <a:r>
              <a:rPr lang="en-US" dirty="0"/>
              <a:t>•  Animations — GSAP </a:t>
            </a:r>
            <a:r>
              <a:rPr lang="en-US" dirty="0" err="1"/>
              <a:t>ScrollTrigger</a:t>
            </a:r>
            <a:r>
              <a:rPr lang="en-US" dirty="0"/>
              <a:t> + Lenis smooth scroll</a:t>
            </a:r>
            <a:endParaRPr dirty="0"/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Adapters — </a:t>
            </a:r>
            <a:r>
              <a:rPr dirty="0" err="1"/>
              <a:t>Normalisation</a:t>
            </a:r>
            <a:r>
              <a:rPr dirty="0"/>
              <a:t> des données API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08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17899" y="11430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1701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 err="1"/>
              <a:t>Implémentation</a:t>
            </a:r>
            <a:r>
              <a:rPr dirty="0"/>
              <a:t> Backend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1300480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STACK TECHNOLOGIQUE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82880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Express.js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182880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Framework API REST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182880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Prisma ORM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182880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Mapping objet-relationnel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182880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MySQL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0" y="182880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Base de données relationnelle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33172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JWT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03120" y="233172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Authentification stateless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0" y="233172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Multer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0" y="233172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Upload de fichiers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33172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Helmet + CORS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0" y="2331720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Sécurité HTTP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301752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ARCHITECTURE EN COUCHES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291840"/>
            <a:ext cx="2286000" cy="365760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48640" y="333756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Helvetica Neue"/>
              </a:defRPr>
            </a:pPr>
            <a:r>
              <a:t>1. Routes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17520" y="333756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Définition des endpoints API REST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749040"/>
            <a:ext cx="2286000" cy="365760"/>
          </a:xfrm>
          <a:prstGeom prst="round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48640" y="379476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Helvetica Neue"/>
              </a:defRPr>
            </a:pPr>
            <a:r>
              <a:t>2. Controllers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17520" y="379476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Réception HTTP, validation, délégation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206240"/>
            <a:ext cx="2286000" cy="365760"/>
          </a:xfrm>
          <a:prstGeom prst="roundRect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48640" y="425196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Helvetica Neue"/>
              </a:defRPr>
            </a:pPr>
            <a:r>
              <a:t>3. Services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17520" y="425196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Logique métier, règles de gestion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663440"/>
            <a:ext cx="2286000" cy="36576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48640" y="470916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E1E1E"/>
                </a:solidFill>
                <a:latin typeface="Helvetica Neue"/>
              </a:defRPr>
            </a:pPr>
            <a:r>
              <a:t>4. Repositories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17520" y="470916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Accès données via Prisma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8329" y="5251963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MODULES DÉVELOPPÉS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617723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rPr dirty="0"/>
              <a:t>Auth • Users • Products • Categories • Collections • Variants • Cart • Orders • Wishlist • Upload • AI Try-On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09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82880" y="-68872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353114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AI Virtual Try-On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24904" y="952176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787878"/>
                </a:solidFill>
                <a:latin typeface="Helvetica Neue"/>
              </a:defRPr>
            </a:pPr>
            <a:r>
              <a:t>FONCTIONNALITÉ INNOVANTE — Essayage Virtuel par Intelligence Artificielle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011680"/>
            <a:ext cx="2377440" cy="118872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10312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B79C69"/>
                </a:solidFill>
                <a:latin typeface="Helvetica Neue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423160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0000"/>
                </a:solidFill>
                <a:latin typeface="Helvetica Neue"/>
              </a:defRPr>
            </a:pPr>
            <a:r>
              <a:t>Upload 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724912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Client envoie</a:t>
            </a:r>
            <a:br/>
            <a:r>
              <a:t>son image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154680" y="2377440"/>
            <a:ext cx="320040" cy="457200"/>
          </a:xfrm>
          <a:prstGeom prst="rightArrow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520440" y="2011680"/>
            <a:ext cx="2377440" cy="118872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57600" y="210312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B79C69"/>
                </a:solidFill>
                <a:latin typeface="Helvetica Neue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423160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0000"/>
                </a:solidFill>
                <a:latin typeface="Helvetica Neue"/>
              </a:defRPr>
            </a:pPr>
            <a:r>
              <a:t>Traitement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2724912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Multer sauvegarde</a:t>
            </a:r>
            <a:br/>
            <a:r>
              <a:t>le fichier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5943600" y="2377440"/>
            <a:ext cx="320040" cy="457200"/>
          </a:xfrm>
          <a:prstGeom prst="rightArrow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309360" y="2011680"/>
            <a:ext cx="2377440" cy="118872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46520" y="210312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B79C69"/>
                </a:solidFill>
                <a:latin typeface="Helvetica Neue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2423160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0000"/>
                </a:solidFill>
                <a:latin typeface="Helvetica Neue"/>
              </a:defRPr>
            </a:pPr>
            <a:r>
              <a:t>IA Try-On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2724912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Provider génère</a:t>
            </a:r>
            <a:br/>
            <a:r>
              <a:t>le rendu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732520" y="2377440"/>
            <a:ext cx="320040" cy="457200"/>
          </a:xfrm>
          <a:prstGeom prst="rightArrow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098280" y="2011680"/>
            <a:ext cx="2377440" cy="118872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235440" y="210312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B79C69"/>
                </a:solidFill>
                <a:latin typeface="Helvetica Neue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2423160"/>
            <a:ext cx="2103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0000"/>
                </a:solidFill>
                <a:latin typeface="Helvetica Neue"/>
              </a:defRPr>
            </a:pPr>
            <a:r>
              <a:t>Résultat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5440" y="2724912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Image retournée</a:t>
            </a:r>
            <a:br/>
            <a:r>
              <a:t>et sauvegardée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356616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ARCHITECTURE PROVIDER PATTERN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3840480"/>
            <a:ext cx="5029200" cy="210312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3977639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0000"/>
                </a:solidFill>
                <a:latin typeface="Helvetica Neue"/>
              </a:defRPr>
            </a:pPr>
            <a:r>
              <a:t>Système de Provider Interchangeable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4297680"/>
            <a:ext cx="4572000" cy="1468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</a:t>
            </a:r>
            <a:r>
              <a:rPr lang="fr-FR" sz="1000" dirty="0"/>
              <a:t>Architecture Provider Pattern</a:t>
            </a:r>
            <a:r>
              <a:rPr dirty="0"/>
              <a:t>— Simulation </a:t>
            </a:r>
            <a:r>
              <a:rPr dirty="0" err="1"/>
              <a:t>développement</a:t>
            </a:r>
            <a:endParaRPr dirty="0"/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FASHN AI — </a:t>
            </a:r>
            <a:r>
              <a:rPr dirty="0" err="1"/>
              <a:t>Intégration</a:t>
            </a:r>
            <a:r>
              <a:rPr dirty="0"/>
              <a:t> future possible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Replicate — Stable Diffusion API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</a:t>
            </a:r>
            <a:r>
              <a:rPr dirty="0" err="1"/>
              <a:t>Aucune</a:t>
            </a:r>
            <a:r>
              <a:rPr dirty="0"/>
              <a:t> modification du code métier </a:t>
            </a:r>
            <a:r>
              <a:rPr dirty="0" err="1"/>
              <a:t>requise</a:t>
            </a:r>
            <a:endParaRPr dirty="0"/>
          </a:p>
        </p:txBody>
      </p:sp>
      <p:sp>
        <p:nvSpPr>
          <p:cNvPr id="30" name="Rounded Rectangle 29"/>
          <p:cNvSpPr/>
          <p:nvPr/>
        </p:nvSpPr>
        <p:spPr>
          <a:xfrm>
            <a:off x="5943600" y="3840480"/>
            <a:ext cx="5486400" cy="2793784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126480" y="3977639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0000"/>
                </a:solidFill>
                <a:latin typeface="Helvetica Neue"/>
              </a:defRPr>
            </a:pPr>
            <a:r>
              <a:t>Statut Actuel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26480" y="4297680"/>
            <a:ext cx="5029200" cy="2257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✓ Upload image avec Multer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✓ </a:t>
            </a:r>
            <a:r>
              <a:rPr lang="fr-FR" sz="1000" dirty="0"/>
              <a:t>Architecture Provider Pattern </a:t>
            </a:r>
            <a:r>
              <a:rPr dirty="0"/>
              <a:t>(5s simulation)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✓ </a:t>
            </a:r>
            <a:r>
              <a:rPr dirty="0" err="1"/>
              <a:t>Génération</a:t>
            </a:r>
            <a:r>
              <a:rPr dirty="0"/>
              <a:t> URL </a:t>
            </a:r>
            <a:r>
              <a:rPr dirty="0" err="1"/>
              <a:t>absolue</a:t>
            </a:r>
            <a:endParaRPr dirty="0"/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✓ Sauvegarde DB (</a:t>
            </a:r>
            <a:r>
              <a:rPr dirty="0" err="1"/>
              <a:t>TryOnJob</a:t>
            </a:r>
            <a:r>
              <a:rPr dirty="0"/>
              <a:t>)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✓ Helmet CORP fix pour images cross-origin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000">
                <a:solidFill>
                  <a:srgbClr val="1E1E1E"/>
                </a:solidFill>
                <a:latin typeface="Helvetica Neue"/>
              </a:defRPr>
            </a:pPr>
            <a:r>
              <a:rPr dirty="0"/>
              <a:t>•  ○ </a:t>
            </a:r>
            <a:r>
              <a:rPr dirty="0" err="1"/>
              <a:t>Fournisseur</a:t>
            </a:r>
            <a:r>
              <a:rPr dirty="0"/>
              <a:t> IA </a:t>
            </a:r>
            <a:r>
              <a:rPr dirty="0" err="1"/>
              <a:t>réel</a:t>
            </a:r>
            <a:r>
              <a:rPr dirty="0"/>
              <a:t> — Post-PFE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82297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128017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 err="1"/>
              <a:t>Résultats</a:t>
            </a:r>
            <a:r>
              <a:rPr dirty="0"/>
              <a:t> &amp; </a:t>
            </a:r>
            <a:r>
              <a:rPr dirty="0" err="1"/>
              <a:t>Démonstration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228600" y="1193776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VALIDATION FONCTIONNELLE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874519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28B22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874519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Authentification JWT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1874519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Login/Register/Logout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221991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28B22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221991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Catalogue Produits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2221991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CRUD complet avec relations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569463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28B22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569463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Panier Optimiste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4640" y="2569463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Sync Backend, merge au login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2916935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28B22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916935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Commandes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34640" y="2916935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Checkout avec stock &amp; facture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3264407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28B22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264407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Upload &amp; Try-On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3264407"/>
            <a:ext cx="2743200" cy="263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rPr lang="fr-FR" sz="1000" dirty="0"/>
              <a:t>Provider Pattern</a:t>
            </a:r>
            <a:endParaRPr dirty="0"/>
          </a:p>
        </p:txBody>
      </p:sp>
      <p:sp>
        <p:nvSpPr>
          <p:cNvPr id="22" name="TextBox 21"/>
          <p:cNvSpPr txBox="1"/>
          <p:nvPr/>
        </p:nvSpPr>
        <p:spPr>
          <a:xfrm>
            <a:off x="548640" y="3611879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28B22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3611879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0000"/>
                </a:solidFill>
                <a:latin typeface="Helvetica Neue"/>
              </a:defRPr>
            </a:pPr>
            <a:r>
              <a:t>Responsive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34640" y="3611879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rPr dirty="0"/>
              <a:t>Mobile / Tablet / Desktop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155448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CAPTURES D'ÉCRAN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0" y="1874519"/>
            <a:ext cx="2514600" cy="182880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0" y="2514599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[INSERT: Homepage]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3246119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Hero section luxe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098280" y="1874519"/>
            <a:ext cx="2514600" cy="182880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098280" y="2514599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[INSERT: Product Page]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98280" y="3246119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Détail + variants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0" y="3977639"/>
            <a:ext cx="2514600" cy="182880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0" y="4617719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rPr dirty="0"/>
              <a:t>[INSERT: Cart]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0" y="5349239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Panier optimiste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098280" y="3977639"/>
            <a:ext cx="2514600" cy="182880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098280" y="4617719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[INSERT: Checkout]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98280" y="5349239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Paiement COD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7200" y="41970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VALIDATION API — Postman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8640" y="512064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[INSERT: Screenshot Postman — GET /api/products avec Bearer JWT]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11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B0A8F416-DD42-035E-B4A5-DC9C3E0BC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" y="4608090"/>
            <a:ext cx="4861423" cy="1939500"/>
          </a:xfrm>
          <a:prstGeom prst="rect">
            <a:avLst/>
          </a:prstGeom>
        </p:spPr>
      </p:pic>
      <p:pic>
        <p:nvPicPr>
          <p:cNvPr id="45" name="Image 44" descr="Une image contenant habits, texte, capture d’écran, manteau&#10;&#10;Le contenu généré par l’IA peut être incorrect.">
            <a:extLst>
              <a:ext uri="{FF2B5EF4-FFF2-40B4-BE49-F238E27FC236}">
                <a16:creationId xmlns:a16="http://schemas.microsoft.com/office/drawing/2014/main" id="{5227EADD-FC2E-F172-8555-5406BDF4C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867526"/>
            <a:ext cx="3429000" cy="1872370"/>
          </a:xfrm>
          <a:prstGeom prst="rect">
            <a:avLst/>
          </a:prstGeom>
        </p:spPr>
      </p:pic>
      <p:pic>
        <p:nvPicPr>
          <p:cNvPr id="47" name="Image 46" descr="Une image contenant capture d’écran, texte, habits, mode&#10;&#10;Le contenu généré par l’IA peut être incorrect.">
            <a:extLst>
              <a:ext uri="{FF2B5EF4-FFF2-40B4-BE49-F238E27FC236}">
                <a16:creationId xmlns:a16="http://schemas.microsoft.com/office/drawing/2014/main" id="{37CBC555-A90E-9EFC-A4A1-F9BABBE1B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1833899"/>
            <a:ext cx="3178323" cy="1905997"/>
          </a:xfrm>
          <a:prstGeom prst="rect">
            <a:avLst/>
          </a:prstGeom>
        </p:spPr>
      </p:pic>
      <p:pic>
        <p:nvPicPr>
          <p:cNvPr id="49" name="Image 48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A17E01-5AA4-2008-E908-2BBA7D64B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3933447"/>
            <a:ext cx="3429000" cy="2339336"/>
          </a:xfrm>
          <a:prstGeom prst="rect">
            <a:avLst/>
          </a:prstGeom>
        </p:spPr>
      </p:pic>
      <p:pic>
        <p:nvPicPr>
          <p:cNvPr id="51" name="Image 50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F28EB9F5-A6E6-149C-F833-3912B1AE3D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8279" y="3933447"/>
            <a:ext cx="2995443" cy="2339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-30815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274320" y="117191"/>
            <a:ext cx="1371600" cy="897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lang="fr-FR" dirty="0"/>
              <a:t>0</a:t>
            </a:r>
            <a:r>
              <a:rPr dirty="0"/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2407" y="36576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 err="1"/>
              <a:t>Limites</a:t>
            </a:r>
            <a:r>
              <a:rPr dirty="0"/>
              <a:t> du </a:t>
            </a:r>
            <a:r>
              <a:rPr dirty="0" err="1"/>
              <a:t>Projet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457200" y="1217273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292608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B79C69"/>
                </a:solidFill>
                <a:latin typeface="Helvetica Neue"/>
              </a:defRPr>
            </a:pPr>
            <a:r>
              <a:rPr lang="fr-FR" dirty="0"/>
              <a:t>◆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731520" y="2286000"/>
            <a:ext cx="3200400" cy="349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 sz="1500" b="1">
                <a:solidFill>
                  <a:srgbClr val="000000"/>
                </a:solidFill>
                <a:latin typeface="Helvetica Neue"/>
              </a:defRPr>
            </a:pPr>
            <a:r>
              <a:rPr lang="fr-FR" sz="1500" b="1" dirty="0"/>
              <a:t>AI Virtual Try-On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731520" y="2651760"/>
            <a:ext cx="9144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2788920"/>
            <a:ext cx="3200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Architecture basée sur le </a:t>
            </a:r>
            <a:r>
              <a:rPr lang="fr-FR" sz="1200" b="1" dirty="0"/>
              <a:t>Provider Pattern</a:t>
            </a:r>
            <a:r>
              <a:rPr lang="fr-FR" sz="1200" dirty="0"/>
              <a:t> </a:t>
            </a:r>
          </a:p>
          <a:p>
            <a:r>
              <a:rPr lang="fr-FR" sz="1200" dirty="0"/>
              <a:t>Intégration de plusieurs fournisseurs IA </a:t>
            </a:r>
          </a:p>
          <a:p>
            <a:r>
              <a:rPr lang="fr-FR" sz="1200" b="1" dirty="0" err="1"/>
              <a:t>Mock</a:t>
            </a:r>
            <a:r>
              <a:rPr lang="fr-FR" sz="1200" b="1" dirty="0"/>
              <a:t> Provider</a:t>
            </a:r>
            <a:r>
              <a:rPr lang="fr-FR" sz="1200" dirty="0"/>
              <a:t> pour les tests </a:t>
            </a:r>
          </a:p>
          <a:p>
            <a:r>
              <a:rPr lang="fr-FR" sz="1200" b="1" dirty="0" err="1"/>
              <a:t>HuggingFace</a:t>
            </a:r>
            <a:r>
              <a:rPr lang="fr-FR" sz="1200" b="1" dirty="0"/>
              <a:t> Provider</a:t>
            </a:r>
            <a:r>
              <a:rPr lang="fr-FR" sz="1200" dirty="0"/>
              <a:t> pour l'intégration d'une IA réelle </a:t>
            </a:r>
          </a:p>
          <a:p>
            <a:r>
              <a:rPr lang="fr-FR" sz="1200" dirty="0"/>
              <a:t>Architecture extensible et évolutive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114800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rPr dirty="0"/>
              <a:t>Raison: </a:t>
            </a:r>
            <a:r>
              <a:rPr dirty="0" err="1"/>
              <a:t>Développeme</a:t>
            </a:r>
            <a:r>
              <a:rPr lang="fr-FR" dirty="0"/>
              <a:t>n</a:t>
            </a:r>
            <a:r>
              <a:rPr dirty="0"/>
              <a:t>t &amp; Test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645920"/>
            <a:ext cx="3566160" cy="292608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0" y="182880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2860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Paiement COD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0" y="2651760"/>
            <a:ext cx="9144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72000" y="2788920"/>
            <a:ext cx="3200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rPr dirty="0"/>
              <a:t>Seul le </a:t>
            </a:r>
            <a:r>
              <a:rPr dirty="0" err="1"/>
              <a:t>paiement</a:t>
            </a:r>
            <a:r>
              <a:rPr dirty="0"/>
              <a:t> à la livraison (Cash on Delivery) est </a:t>
            </a:r>
            <a:r>
              <a:rPr dirty="0" err="1"/>
              <a:t>implémenté</a:t>
            </a:r>
            <a:r>
              <a:rPr dirty="0"/>
              <a:t>. </a:t>
            </a:r>
            <a:r>
              <a:rPr dirty="0" err="1"/>
              <a:t>Aucune</a:t>
            </a:r>
            <a:r>
              <a:rPr dirty="0"/>
              <a:t> </a:t>
            </a:r>
            <a:r>
              <a:rPr dirty="0" err="1"/>
              <a:t>intégration</a:t>
            </a:r>
            <a:r>
              <a:rPr dirty="0"/>
              <a:t> Stripe </a:t>
            </a:r>
            <a:r>
              <a:rPr dirty="0" err="1"/>
              <a:t>ou</a:t>
            </a:r>
            <a:r>
              <a:rPr dirty="0"/>
              <a:t> PayPal.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114800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rPr dirty="0"/>
              <a:t>Raison: </a:t>
            </a:r>
            <a:r>
              <a:rPr dirty="0" err="1"/>
              <a:t>Contraintes</a:t>
            </a:r>
            <a:r>
              <a:rPr dirty="0"/>
              <a:t> de temps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0" y="1645920"/>
            <a:ext cx="3566160" cy="292608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12480" y="182880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B79C69"/>
                </a:solidFill>
                <a:latin typeface="Helvetica Neue"/>
              </a:defRPr>
            </a:pPr>
            <a:r>
              <a:t>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0" y="22860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0000"/>
                </a:solidFill>
                <a:latin typeface="Helvetica Neue"/>
              </a:defRPr>
            </a:pPr>
            <a:r>
              <a:t>Déploiement Local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12480" y="2651760"/>
            <a:ext cx="9144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12480" y="2788920"/>
            <a:ext cx="3200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L'application n'a pas encore été déployée en production. Tests réalisés uniquement en local.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0" y="4114800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Raison: Environnement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84632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E1E1E"/>
                </a:solidFill>
                <a:latin typeface="Helvetica Neue"/>
              </a:defRPr>
            </a:pPr>
            <a:r>
              <a:t>Ces limites ont été identifiées et documentées comme axes d'évolution prioritaires.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2569" y="-35992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6532" y="101168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Perspectives </a:t>
            </a:r>
            <a:r>
              <a:rPr dirty="0" err="1"/>
              <a:t>d'Amélioration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195580" y="1216152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48640" y="1737360"/>
            <a:ext cx="1097280" cy="457200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81051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Helvetica Neue"/>
              </a:defRPr>
            </a:pPr>
            <a:r>
              <a:t>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0240" y="173736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rPr dirty="0" err="1"/>
              <a:t>Fournisseur</a:t>
            </a:r>
            <a:r>
              <a:rPr dirty="0"/>
              <a:t> IA </a:t>
            </a:r>
            <a:r>
              <a:rPr dirty="0" err="1"/>
              <a:t>Réel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1920240" y="2057400"/>
            <a:ext cx="4114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rPr dirty="0" err="1"/>
              <a:t>Intégration</a:t>
            </a:r>
            <a:r>
              <a:rPr dirty="0"/>
              <a:t> FASHN AI </a:t>
            </a:r>
            <a:r>
              <a:rPr dirty="0" err="1"/>
              <a:t>ou</a:t>
            </a:r>
            <a:r>
              <a:rPr dirty="0"/>
              <a:t> Replicate API</a:t>
            </a:r>
            <a:br>
              <a:rPr dirty="0"/>
            </a:br>
            <a:r>
              <a:rPr lang="fr-FR" dirty="0"/>
              <a:t>Remplacement du </a:t>
            </a:r>
            <a:r>
              <a:rPr lang="fr-FR" dirty="0" err="1"/>
              <a:t>Mock</a:t>
            </a:r>
            <a:r>
              <a:rPr lang="fr-FR" dirty="0"/>
              <a:t> Provider</a:t>
            </a:r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1097280" y="2194560"/>
            <a:ext cx="12700" cy="73152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48640" y="2926080"/>
            <a:ext cx="1097280" cy="457200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8640" y="299923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Helvetica Neue"/>
              </a:defRPr>
            </a:pPr>
            <a:r>
              <a:t>Q2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0240" y="292608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t>Paiement en Ligne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40" y="3246120"/>
            <a:ext cx="4114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Stripe Checkout &amp; Webhooks</a:t>
            </a:r>
            <a:br/>
            <a:r>
              <a:t>PayPal integration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97280" y="3383280"/>
            <a:ext cx="12700" cy="73152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48640" y="4114800"/>
            <a:ext cx="1097280" cy="457200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8640" y="418795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Helvetica Neue"/>
              </a:defRPr>
            </a:pPr>
            <a:r>
              <a:t>Q3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40" y="4114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t>Dashboard Analytics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40" y="4434840"/>
            <a:ext cx="4114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KPIs ventes, revenus, comportement</a:t>
            </a:r>
            <a:br/>
            <a:r>
              <a:t>Graphiques et rapports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7280" y="4572000"/>
            <a:ext cx="12700" cy="73152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548640" y="5303520"/>
            <a:ext cx="1097280" cy="457200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48640" y="5376672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Helvetica Neue"/>
              </a:defRPr>
            </a:pPr>
            <a:r>
              <a:t>Q4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20240" y="530352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t>Application Mobile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20240" y="5623560"/>
            <a:ext cx="4114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E1E1E"/>
                </a:solidFill>
                <a:latin typeface="Helvetica Neue"/>
              </a:defRPr>
            </a:pPr>
            <a:r>
              <a:t>React Native consommant la même API</a:t>
            </a:r>
            <a:br/>
            <a:r>
              <a:t>iOS &amp; Android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0" y="17373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DÉPLOIEMENT &amp; DEVOPS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0" y="201168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t>•  Docker containerization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t>•  CI/CD pipeline (GitHub Actions)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t>•  Cloud deployment (Vercel + AWS)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t>•  SSL &amp; domaine personnalisé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t>•  Monitoring &amp; logs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0" y="411480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ÉVOLUTION ARCHITECTURALE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45300" y="4481727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t>•  Cache Redis pour performances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t>•  Queue système pour traitement IA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t>•  Microservices pour scalabilité</a:t>
            </a:r>
          </a:p>
          <a:p>
            <a:pPr>
              <a:lnSpc>
                <a:spcPct val="140000"/>
              </a:lnSpc>
              <a:spcBef>
                <a:spcPts val="400"/>
              </a:spcBef>
              <a:spcAft>
                <a:spcPts val="1000"/>
              </a:spcAft>
              <a:defRPr sz="1100">
                <a:solidFill>
                  <a:srgbClr val="1E1E1E"/>
                </a:solidFill>
                <a:latin typeface="Helvetica Neue"/>
              </a:defRPr>
            </a:pPr>
            <a:r>
              <a:t>•  Search Elasticsearch produits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13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-42899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B79C69"/>
                </a:solidFill>
                <a:latin typeface="Helvetica Neue"/>
              </a:defRPr>
            </a:pPr>
            <a:r>
              <a:rPr dirty="0"/>
              <a:t>013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3040" y="2679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Conclusion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900570"/>
            <a:ext cx="1828800" cy="254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B79C69"/>
                </a:solidFill>
                <a:latin typeface="Helvetica Neue"/>
              </a:defRPr>
            </a:pPr>
            <a:r>
              <a:t>RÉSULTATS CLÉS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874519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B79C69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874519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E1E1E"/>
                </a:solidFill>
                <a:latin typeface="Helvetica Neue"/>
              </a:defRPr>
            </a:pPr>
            <a:r>
              <a:t>Plateforme e-commerce Full-Stack fonctionnelle et moderne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58567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B79C69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258567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E1E1E"/>
                </a:solidFill>
                <a:latin typeface="Helvetica Neue"/>
              </a:defRPr>
            </a:pPr>
            <a:r>
              <a:rPr dirty="0"/>
              <a:t>Architecture </a:t>
            </a:r>
            <a:r>
              <a:rPr dirty="0" err="1"/>
              <a:t>découpée</a:t>
            </a:r>
            <a:r>
              <a:rPr dirty="0"/>
              <a:t> </a:t>
            </a:r>
            <a:r>
              <a:rPr dirty="0" err="1"/>
              <a:t>évolutive</a:t>
            </a:r>
            <a:r>
              <a:rPr dirty="0"/>
              <a:t> et </a:t>
            </a:r>
            <a:r>
              <a:rPr dirty="0" err="1"/>
              <a:t>maintenable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548640" y="2642615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B79C69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642615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E1E1E"/>
                </a:solidFill>
                <a:latin typeface="Helvetica Neue"/>
              </a:defRPr>
            </a:pPr>
            <a:r>
              <a:t>Interface premium avec animations GSAP fluides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026663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B79C69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026663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E1E1E"/>
                </a:solidFill>
                <a:latin typeface="Helvetica Neue"/>
              </a:defRPr>
            </a:pPr>
            <a:r>
              <a:rPr dirty="0"/>
              <a:t>Module AI Try-On avec architecture Provider interchangeable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410711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B79C69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410711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E1E1E"/>
                </a:solidFill>
                <a:latin typeface="Helvetica Neue"/>
              </a:defRPr>
            </a:pPr>
            <a:r>
              <a:rPr dirty="0" err="1"/>
              <a:t>Authentification</a:t>
            </a:r>
            <a:r>
              <a:rPr dirty="0"/>
              <a:t> JWT </a:t>
            </a:r>
            <a:r>
              <a:rPr dirty="0" err="1"/>
              <a:t>sécurisée</a:t>
            </a:r>
            <a:r>
              <a:rPr dirty="0"/>
              <a:t> et gestion des </a:t>
            </a:r>
            <a:r>
              <a:rPr dirty="0" err="1"/>
              <a:t>rôles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548640" y="3794759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B79C69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794759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E1E1E"/>
                </a:solidFill>
                <a:latin typeface="Helvetica Neue"/>
              </a:defRPr>
            </a:pPr>
            <a:r>
              <a:t>Panier optimiste avec synchronisation Backend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178807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B79C69"/>
                </a:solidFill>
                <a:latin typeface="Helvetica Neue"/>
              </a:defRPr>
            </a:pPr>
            <a: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178807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E1E1E"/>
                </a:solidFill>
                <a:latin typeface="Helvetica Neue"/>
              </a:defRPr>
            </a:pPr>
            <a:r>
              <a:rPr dirty="0"/>
              <a:t>Base de données </a:t>
            </a:r>
            <a:r>
              <a:rPr dirty="0" err="1"/>
              <a:t>relationnelle</a:t>
            </a:r>
            <a:r>
              <a:rPr dirty="0"/>
              <a:t> </a:t>
            </a:r>
            <a:r>
              <a:rPr dirty="0" err="1"/>
              <a:t>normalisée</a:t>
            </a:r>
            <a:r>
              <a:rPr dirty="0"/>
              <a:t> (15+ </a:t>
            </a:r>
            <a:r>
              <a:rPr dirty="0" err="1"/>
              <a:t>entités</a:t>
            </a:r>
            <a:r>
              <a:rPr dirty="0"/>
              <a:t>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846320"/>
            <a:ext cx="11064240" cy="1188720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4400" y="5029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MONO </a:t>
            </a:r>
            <a:r>
              <a:rPr dirty="0" err="1"/>
              <a:t>démontre</a:t>
            </a:r>
            <a:r>
              <a:rPr dirty="0"/>
              <a:t> la </a:t>
            </a:r>
            <a:r>
              <a:rPr dirty="0" err="1"/>
              <a:t>faisabilité</a:t>
            </a:r>
            <a:r>
              <a:rPr dirty="0"/>
              <a:t> </a:t>
            </a:r>
            <a:r>
              <a:rPr dirty="0" err="1"/>
              <a:t>d'une</a:t>
            </a:r>
            <a:r>
              <a:rPr dirty="0"/>
              <a:t> solution e-commerce </a:t>
            </a:r>
            <a:r>
              <a:rPr dirty="0" err="1"/>
              <a:t>moderne</a:t>
            </a:r>
            <a:r>
              <a:rPr dirty="0"/>
              <a:t> </a:t>
            </a:r>
            <a:r>
              <a:rPr dirty="0" err="1"/>
              <a:t>combinant</a:t>
            </a:r>
            <a:r>
              <a:rPr dirty="0"/>
              <a:t> luxe, performance et intelligence </a:t>
            </a:r>
            <a:r>
              <a:rPr dirty="0" err="1"/>
              <a:t>artificielle</a:t>
            </a:r>
            <a:r>
              <a:rPr dirty="0"/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632704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787878"/>
                </a:solidFill>
                <a:latin typeface="Helvetica Neue"/>
              </a:defRPr>
            </a:pPr>
            <a:r>
              <a:rPr dirty="0" err="1"/>
              <a:t>L'architecture</a:t>
            </a:r>
            <a:r>
              <a:rPr dirty="0"/>
              <a:t> </a:t>
            </a:r>
            <a:r>
              <a:rPr dirty="0" err="1"/>
              <a:t>modulaire</a:t>
            </a:r>
            <a:r>
              <a:rPr dirty="0"/>
              <a:t> </a:t>
            </a:r>
            <a:r>
              <a:rPr dirty="0" err="1"/>
              <a:t>prépare</a:t>
            </a:r>
            <a:r>
              <a:rPr dirty="0"/>
              <a:t> </a:t>
            </a:r>
            <a:r>
              <a:rPr dirty="0" err="1"/>
              <a:t>l'intégration</a:t>
            </a:r>
            <a:r>
              <a:rPr dirty="0"/>
              <a:t> future d'un </a:t>
            </a:r>
            <a:r>
              <a:rPr dirty="0" err="1"/>
              <a:t>fournisseur</a:t>
            </a:r>
            <a:r>
              <a:rPr dirty="0"/>
              <a:t> </a:t>
            </a:r>
            <a:r>
              <a:rPr dirty="0" err="1"/>
              <a:t>d'IA</a:t>
            </a:r>
            <a:r>
              <a:rPr dirty="0"/>
              <a:t> </a:t>
            </a:r>
            <a:r>
              <a:rPr dirty="0" err="1"/>
              <a:t>réel</a:t>
            </a:r>
            <a:r>
              <a:rPr dirty="0"/>
              <a:t> sans modification majeure.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14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839712"/>
            <a:ext cx="12191695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4572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t>MONO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7772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AI FASHION STORE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000000"/>
                </a:solidFill>
                <a:latin typeface="Helvetica Neue"/>
              </a:defRPr>
            </a:pPr>
            <a:r>
              <a:t>Merci de votre attention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200400"/>
            <a:ext cx="2286000" cy="381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47472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E1E1E"/>
                </a:solidFill>
                <a:latin typeface="Helvetica Neue"/>
              </a:defRPr>
            </a:pPr>
            <a:r>
              <a:t>Questions &amp; Discussion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2011680"/>
            <a:ext cx="3657600" cy="420116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0" y="228600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RÉALISÉ PAR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60604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Helvetica Neue"/>
              </a:defRPr>
            </a:pPr>
            <a:r>
              <a:t>Saad Bouhamou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20" y="3200400"/>
            <a:ext cx="3108960" cy="635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46720" y="338328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ENCADRANT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0" y="365760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E1E1E"/>
                </a:solidFill>
                <a:latin typeface="Helvetica Neue"/>
              </a:defRPr>
            </a:pPr>
            <a:r>
              <a:t>Yassine Rayri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411480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PRÉSIDENT DU JURY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0" y="43891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E1E1E"/>
                </a:solidFill>
                <a:latin typeface="Helvetica Neue"/>
              </a:defRPr>
            </a:pPr>
            <a:r>
              <a:t>Nassim Kharmoum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0" y="484632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EXAMINATEUR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0" y="512064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E1E1E"/>
                </a:solidFill>
                <a:latin typeface="Helvetica Neue"/>
              </a:defRPr>
            </a:pPr>
            <a:r>
              <a:t>Kamal Najem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6720" y="5623560"/>
            <a:ext cx="3108960" cy="635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046720" y="576072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ISMAGI — 2025-2026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Helvetica Neue"/>
              </a:defRPr>
            </a:pPr>
            <a:r>
              <a:t>MONO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AI FASHION STORE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05062"/>
            <a:ext cx="7315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200" b="1">
                <a:solidFill>
                  <a:srgbClr val="000000"/>
                </a:solidFill>
                <a:latin typeface="Helvetica Neue"/>
              </a:defRPr>
            </a:pPr>
            <a:r>
              <a:rPr dirty="0"/>
              <a:t>Luxury Fashion E-Commerce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01752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5200" b="1">
                <a:solidFill>
                  <a:srgbClr val="000000"/>
                </a:solidFill>
                <a:latin typeface="Helvetica Neue"/>
              </a:defRPr>
            </a:pPr>
            <a:r>
              <a:t>with AI Virtual Try-On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931920"/>
            <a:ext cx="2286000" cy="38100"/>
          </a:xfrm>
          <a:prstGeom prst="rect">
            <a:avLst/>
          </a:prstGeom>
          <a:solidFill>
            <a:srgbClr val="B79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420624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787878"/>
                </a:solidFill>
                <a:latin typeface="Helvetica Neue"/>
              </a:defRPr>
            </a:pPr>
            <a:r>
              <a:t>Projet de Fin d'Études — Licence Professionnelle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52628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787878"/>
                </a:solidFill>
                <a:latin typeface="Helvetica Neue"/>
              </a:defRPr>
            </a:pPr>
            <a:r>
              <a:t>Développement Web et Mobile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0" y="2011680"/>
            <a:ext cx="3657600" cy="411480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20" y="228600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RÉALISÉ PAR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260604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Helvetica Neue"/>
              </a:defRPr>
            </a:pPr>
            <a:r>
              <a:t>Saad Bouhamou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3200400"/>
            <a:ext cx="3108960" cy="635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20" y="338328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ENCADRANT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365760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E1E1E"/>
                </a:solidFill>
                <a:latin typeface="Helvetica Neue"/>
              </a:defRPr>
            </a:pPr>
            <a:r>
              <a:t>Yassine Rayri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0" y="411480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PRÉSIDENT DU JURY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0" y="43891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E1E1E"/>
                </a:solidFill>
                <a:latin typeface="Helvetica Neue"/>
              </a:defRPr>
            </a:pPr>
            <a:r>
              <a:t>Nassim Kharmoum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0" y="484632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787878"/>
                </a:solidFill>
                <a:latin typeface="Helvetica Neue"/>
              </a:defRPr>
            </a:pPr>
            <a:r>
              <a:t>EXAMINATEUR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20" y="512064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E1E1E"/>
                </a:solidFill>
                <a:latin typeface="Helvetica Neue"/>
              </a:defRPr>
            </a:pPr>
            <a:r>
              <a:t>Kamal Najem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46720" y="5623560"/>
            <a:ext cx="3108960" cy="635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46720" y="576072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ISMAGI — 2025-2026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839712"/>
            <a:ext cx="12191695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247120" y="649224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787878"/>
                </a:solidFill>
                <a:latin typeface="Helvetica Neue"/>
              </a:defRPr>
            </a:pPr>
            <a:r>
              <a:t>16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4922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787878"/>
                </a:solidFill>
                <a:latin typeface="Helvetica Neue"/>
              </a:defRPr>
            </a:pPr>
            <a:r>
              <a:t>MONO — AI Fashion Store</a:t>
            </a:r>
          </a:p>
        </p:txBody>
      </p:sp>
      <p:pic>
        <p:nvPicPr>
          <p:cNvPr id="27" name="Image 26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DEDA5C29-E771-598C-6DC2-C421DDA78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119" y="4999121"/>
            <a:ext cx="4491938" cy="13951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1439</Words>
  <Application>Microsoft Office PowerPoint</Application>
  <PresentationFormat>Grand écran</PresentationFormat>
  <Paragraphs>370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bouhamou saad</cp:lastModifiedBy>
  <cp:revision>11</cp:revision>
  <dcterms:created xsi:type="dcterms:W3CDTF">2013-01-27T09:14:16Z</dcterms:created>
  <dcterms:modified xsi:type="dcterms:W3CDTF">2026-07-29T12:24:34Z</dcterms:modified>
  <cp:category/>
</cp:coreProperties>
</file>